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y="51435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Montserrat-bold.fntdata"/><Relationship Id="rId10" Type="http://schemas.openxmlformats.org/officeDocument/2006/relationships/slide" Target="slides/slide3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6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5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8.xml"/><Relationship Id="rId37" Type="http://schemas.openxmlformats.org/officeDocument/2006/relationships/font" Target="fonts/Lato-bold.fntdata"/><Relationship Id="rId14" Type="http://schemas.openxmlformats.org/officeDocument/2006/relationships/slide" Target="slides/slide7.xml"/><Relationship Id="rId36" Type="http://schemas.openxmlformats.org/officeDocument/2006/relationships/font" Target="fonts/Lato-regular.fntdata"/><Relationship Id="rId17" Type="http://schemas.openxmlformats.org/officeDocument/2006/relationships/slide" Target="slides/slide10.xml"/><Relationship Id="rId39" Type="http://schemas.openxmlformats.org/officeDocument/2006/relationships/font" Target="fonts/Lato-boldItalic.fntdata"/><Relationship Id="rId16" Type="http://schemas.openxmlformats.org/officeDocument/2006/relationships/slide" Target="slides/slide9.xml"/><Relationship Id="rId38" Type="http://schemas.openxmlformats.org/officeDocument/2006/relationships/font" Target="fonts/Lato-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gif>
</file>

<file path=ppt/media/image10.png>
</file>

<file path=ppt/media/image11.gif>
</file>

<file path=ppt/media/image2.gif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4314ee821c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4314ee821c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4314ee821c_0_9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4314ee821c_0_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56810397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56810397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6810397e2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6810397e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56810397e2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56810397e2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56810397e2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56810397e2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56810397e2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56810397e2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56810397e2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56810397e2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56810397e2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56810397e2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4314ee821c_0_9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4314ee821c_0_9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4314ee821c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4314ee821c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56810397e2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56810397e2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56810397e2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56810397e2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4314ee821c_0_9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4314ee821c_0_9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4314ee821c_0_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4314ee821c_0_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4314ee821c_0_9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4314ee821c_0_9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4314ee821c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4314ee821c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4314ee821c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4314ee821c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4314ee821c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4314ee821c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314ee821c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4314ee821c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4314ee821c_0_6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4314ee821c_0_6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4314ee821c_0_7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4314ee821c_0_7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4314ee821c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4314ee821c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14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37" name="Google Shape;137;p14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2" name="Google Shape;142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3" name="Google Shape;1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46" name="Google Shape;146;p1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Google Shape;1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oogle Shape;167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8" name="Google Shape;168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" name="Google Shape;170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1" name="Google Shape;171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5" name="Google Shape;175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" name="Google Shape;178;p1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9" name="Google Shape;179;p1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0" name="Google Shape;18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1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3" name="Google Shape;183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" name="Google Shape;18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" name="Google Shape;18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9" name="Google Shape;189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" name="Google Shape;191;p1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2" name="Google Shape;192;p19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93" name="Google Shape;19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2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96" name="Google Shape;196;p20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0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0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0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0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0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0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0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0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0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0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0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0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0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0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0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20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5" name="Google Shape;21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18" name="Google Shape;218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" name="Google Shape;220;p21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" name="Google Shape;221;p21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22" name="Google Shape;222;p2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3" name="Google Shape;22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22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6" name="Google Shape;226;p22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" name="Google Shape;228;p22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29" name="Google Shape;22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2" name="Google Shape;232;p2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0" name="Google Shape;250;p23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51" name="Google Shape;251;p23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2" name="Google Shape;25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1" name="Google Shape;261;p26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262" name="Google Shape;262;p26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" name="Google Shape;266;p2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67" name="Google Shape;267;p26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68" name="Google Shape;26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27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71" name="Google Shape;271;p2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7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7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7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7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7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7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0" name="Google Shape;29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2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93" name="Google Shape;293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" name="Google Shape;29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6" name="Google Shape;296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7" name="Google Shape;29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p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00" name="Google Shape;300;p2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3" name="Google Shape;303;p29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4" name="Google Shape;304;p29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5" name="Google Shape;30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3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08" name="Google Shape;308;p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1" name="Google Shape;31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3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14" name="Google Shape;314;p3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" name="Google Shape;316;p3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7" name="Google Shape;317;p31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8" name="Google Shape;31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32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321" name="Google Shape;321;p32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2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2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2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9" name="Google Shape;339;p32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0" name="Google Shape;34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3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43" name="Google Shape;343;p3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5" name="Google Shape;345;p33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6" name="Google Shape;346;p33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47" name="Google Shape;347;p33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8" name="Google Shape;34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3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351" name="Google Shape;351;p34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4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3" name="Google Shape;353;p34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354" name="Google Shape;35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357" name="Google Shape;357;p3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5" name="Google Shape;375;p35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76" name="Google Shape;376;p35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77" name="Google Shape;37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7" name="Google Shape;25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8" name="Google Shape;25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mc:AlternateContent>
    <mc:Choice Requires="p14">
      <p:transition spd="slow" p14:dur="2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ustwell.com/div-span-inline-block.html" TargetMode="External"/><Relationship Id="rId4" Type="http://schemas.openxmlformats.org/officeDocument/2006/relationships/hyperlink" Target="https://www.w3schools.com/html/html_blocks.asp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eveloper.mozilla.org/en-US/docs/Web/CSS/Pseudo-classes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w3schools.com/css/css3_borders.asp" TargetMode="External"/><Relationship Id="rId4" Type="http://schemas.openxmlformats.org/officeDocument/2006/relationships/hyperlink" Target="https://www.w3schools.com/css/css3_shadows.asp" TargetMode="External"/><Relationship Id="rId10" Type="http://schemas.openxmlformats.org/officeDocument/2006/relationships/image" Target="../media/image6.gif"/><Relationship Id="rId9" Type="http://schemas.openxmlformats.org/officeDocument/2006/relationships/hyperlink" Target="https://www.w3schools.com/Css/css3_transitions.asp" TargetMode="External"/><Relationship Id="rId5" Type="http://schemas.openxmlformats.org/officeDocument/2006/relationships/hyperlink" Target="https://cssgenerator.org/box-shadow-css-generator.html" TargetMode="External"/><Relationship Id="rId6" Type="http://schemas.openxmlformats.org/officeDocument/2006/relationships/hyperlink" Target="https://www.w3schools.com/css/css_combinators.asp" TargetMode="External"/><Relationship Id="rId7" Type="http://schemas.openxmlformats.org/officeDocument/2006/relationships/hyperlink" Target="https://www.w3schools.com/css/css3_colors.asp" TargetMode="External"/><Relationship Id="rId8" Type="http://schemas.openxmlformats.org/officeDocument/2006/relationships/hyperlink" Target="https://www.w3schools.com/css/css_image_transparency.asp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w3schools.com/css/css_background.asp" TargetMode="External"/><Relationship Id="rId4" Type="http://schemas.openxmlformats.org/officeDocument/2006/relationships/hyperlink" Target="https://css-tricks.com/perfect-full-page-background-image/" TargetMode="External"/><Relationship Id="rId11" Type="http://schemas.openxmlformats.org/officeDocument/2006/relationships/hyperlink" Target="https://css-tricks.com/snippets/css/a-guide-to-flexbox/" TargetMode="External"/><Relationship Id="rId10" Type="http://schemas.openxmlformats.org/officeDocument/2006/relationships/hyperlink" Target="https://www.w3schools.com/css/css3_flexbox.asp" TargetMode="External"/><Relationship Id="rId12" Type="http://schemas.openxmlformats.org/officeDocument/2006/relationships/image" Target="../media/image11.gif"/><Relationship Id="rId9" Type="http://schemas.openxmlformats.org/officeDocument/2006/relationships/hyperlink" Target="https://www.w3schools.com/css/css_rwd_mediaqueries.asp" TargetMode="External"/><Relationship Id="rId5" Type="http://schemas.openxmlformats.org/officeDocument/2006/relationships/hyperlink" Target="https://www.w3schools.com/cssref/css3_pr_transform.asp" TargetMode="External"/><Relationship Id="rId6" Type="http://schemas.openxmlformats.org/officeDocument/2006/relationships/hyperlink" Target="https://www.w3schools.com/css/css3_gradients.asp" TargetMode="External"/><Relationship Id="rId7" Type="http://schemas.openxmlformats.org/officeDocument/2006/relationships/hyperlink" Target="https://www.cssmatic.com/gradient-generator#'%5C-moz%5C-linear%5C-gradient%5C%28left%5C%2C%5C%20rgba%5C%28248%5C%2C80%5C%2C50%5C%2C1%5C%29%5C%200%5C%25%5C%2C%5C%20rgba%5C%28241%5C%2C111%5C%2C92%5C%2C1%5C%29%5C%2050%5C%25%5C%2C%5C%20rgba%5C%28246%5C%2C41%5C%2C12%5C%2C1%5C%29%5C%2051%5C%25%5C%2C%5C%20rgba%5C%28240%5C%2C47%5C%2C23%5C%2C1%5C%29%5C%2071%5C%25%5C%2C%5C%20rgba%5C%28231%5C%2C56%5C%2C39%5C%2C1%5C%29%5C%20100%5C%25%5C%29%5C%3B'" TargetMode="External"/><Relationship Id="rId8" Type="http://schemas.openxmlformats.org/officeDocument/2006/relationships/hyperlink" Target="https://www.w3schools.com/cssref/css3_pr_mediaquery.asp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invisionapp.com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upport.invisionapp.com/hc/en-us" TargetMode="External"/><Relationship Id="rId4" Type="http://schemas.openxmlformats.org/officeDocument/2006/relationships/hyperlink" Target="https://support.invisionapp.com/hc/en-us/articles/115000632146" TargetMode="External"/><Relationship Id="rId5" Type="http://schemas.openxmlformats.org/officeDocument/2006/relationships/hyperlink" Target="https://support.invisionapp.com/hc/en-us/articles/115000648743" TargetMode="External"/><Relationship Id="rId6" Type="http://schemas.openxmlformats.org/officeDocument/2006/relationships/image" Target="../media/image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5: CSS Deep Dive</a:t>
            </a:r>
            <a:endParaRPr/>
          </a:p>
        </p:txBody>
      </p:sp>
      <p:sp>
        <p:nvSpPr>
          <p:cNvPr id="385" name="Google Shape;385;p3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Deep Dive: Questions over reading</a:t>
            </a:r>
            <a:endParaRPr/>
          </a:p>
        </p:txBody>
      </p:sp>
      <p:sp>
        <p:nvSpPr>
          <p:cNvPr id="443" name="Google Shape;443;p46"/>
          <p:cNvSpPr txBox="1"/>
          <p:nvPr>
            <p:ph idx="1" type="body"/>
          </p:nvPr>
        </p:nvSpPr>
        <p:spPr>
          <a:xfrm>
            <a:off x="1297500" y="1567550"/>
            <a:ext cx="331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  12</a:t>
            </a:r>
            <a:endParaRPr/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</a:pPr>
            <a:r>
              <a:rPr lang="en"/>
              <a:t>Mobile Stylesheets</a:t>
            </a:r>
            <a:endParaRPr/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/>
              <a:t>CH 14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Vendor prefixes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Browser Compatibility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Rounded corners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etc.</a:t>
            </a:r>
            <a:endParaRPr/>
          </a:p>
        </p:txBody>
      </p:sp>
      <p:pic>
        <p:nvPicPr>
          <p:cNvPr id="444" name="Google Shape;44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6650" y="1771563"/>
            <a:ext cx="4450075" cy="2503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CSS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Inheritance</a:t>
            </a:r>
            <a:endParaRPr/>
          </a:p>
        </p:txBody>
      </p:sp>
      <p:sp>
        <p:nvSpPr>
          <p:cNvPr id="455" name="Google Shape;455;p4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 and the cascade are two fundamental concepts in CSS.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Inheritance is associated with how the elements in the HTML markup inherit properties from their parent elements and pass them on to their children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cascade relates to CSS declarations being applied to a document, and how conflicting rules do or do not override each other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This is important because it keeps your code DRY (Don’t Repeat Yourself) by cutting down on redundant code.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9"/>
          <p:cNvSpPr txBox="1"/>
          <p:nvPr>
            <p:ph type="title"/>
          </p:nvPr>
        </p:nvSpPr>
        <p:spPr>
          <a:xfrm>
            <a:off x="823850" y="2053000"/>
            <a:ext cx="54447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Inheritance Example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Block Elements</a:t>
            </a:r>
            <a:endParaRPr/>
          </a:p>
        </p:txBody>
      </p:sp>
      <p:sp>
        <p:nvSpPr>
          <p:cNvPr id="466" name="Google Shape;466;p5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Inline Elements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Left &amp; Right margins and padding but </a:t>
            </a:r>
            <a:r>
              <a:rPr b="1" lang="en"/>
              <a:t>not</a:t>
            </a:r>
            <a:r>
              <a:rPr lang="en"/>
              <a:t> top &amp; bottom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Cannot have a width and height set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Allow other elements to sit to their left and right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Block Elements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all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Force a line break after the block element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Inline-block Elements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Allow other elements to sit to their left and right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top &amp; bottom margins and padding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height and width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Background: the difference between div and span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W3schools Block-level Elements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1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Block Example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Pseudo Classes</a:t>
            </a:r>
            <a:endParaRPr/>
          </a:p>
        </p:txBody>
      </p:sp>
      <p:sp>
        <p:nvSpPr>
          <p:cNvPr id="477" name="Google Shape;477;p5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Defines a special state of an element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Style an element when you perform an action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selector: pseudo-class { property: value; }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MDN web docs Pseudo-classes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 Class Examples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Specificity</a:t>
            </a:r>
            <a:endParaRPr/>
          </a:p>
        </p:txBody>
      </p:sp>
      <p:sp>
        <p:nvSpPr>
          <p:cNvPr id="488" name="Google Shape;488;p54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Overriding styles can be done in a couple of ways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overriding styles things can become confusing very quickly so do this with caution</a:t>
            </a:r>
            <a:endParaRPr/>
          </a:p>
        </p:txBody>
      </p:sp>
      <p:pic>
        <p:nvPicPr>
          <p:cNvPr id="489" name="Google Shape;48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100" y="1460250"/>
            <a:ext cx="4138500" cy="310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Deep Dive: Advanced CSS</a:t>
            </a:r>
            <a:endParaRPr/>
          </a:p>
        </p:txBody>
      </p:sp>
      <p:sp>
        <p:nvSpPr>
          <p:cNvPr id="495" name="Google Shape;495;p5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Rounded Corners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Shadows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Box Shadow Generator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Parent Child Selectors “Combinators”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Transparency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hlinkClick r:id="rId7"/>
              </a:rPr>
              <a:t>Colors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hlinkClick r:id="rId8"/>
              </a:rPr>
              <a:t>Images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9"/>
              </a:rPr>
              <a:t>CSS Transitions</a:t>
            </a:r>
            <a:endParaRPr/>
          </a:p>
        </p:txBody>
      </p:sp>
      <p:pic>
        <p:nvPicPr>
          <p:cNvPr id="496" name="Google Shape;496;p5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853100" y="1460250"/>
            <a:ext cx="4138500" cy="2216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Homework</a:t>
            </a:r>
            <a:endParaRPr/>
          </a:p>
        </p:txBody>
      </p:sp>
      <p:sp>
        <p:nvSpPr>
          <p:cNvPr id="391" name="Google Shape;391;p38"/>
          <p:cNvSpPr txBox="1"/>
          <p:nvPr>
            <p:ph idx="1" type="body"/>
          </p:nvPr>
        </p:nvSpPr>
        <p:spPr>
          <a:xfrm>
            <a:off x="1297500" y="1567550"/>
            <a:ext cx="3485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 your designs are turned in</a:t>
            </a:r>
            <a:endParaRPr/>
          </a:p>
        </p:txBody>
      </p:sp>
      <p:pic>
        <p:nvPicPr>
          <p:cNvPr id="392" name="Google Shape;39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5300" y="1460250"/>
            <a:ext cx="4056300" cy="24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Specificity</a:t>
            </a:r>
            <a:endParaRPr/>
          </a:p>
        </p:txBody>
      </p:sp>
      <p:sp>
        <p:nvSpPr>
          <p:cNvPr id="502" name="Google Shape;502;p5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“Apart from Floats, the CSS Specificity is one of the most difficult concepts to grasp in Cascading Stylesheets” - Smashing Magazine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Determine which CSS rule is applied by the browser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Every selector has place in specificity hierarchy</a:t>
            </a:r>
            <a:endParaRPr/>
          </a:p>
        </p:txBody>
      </p:sp>
      <p:sp>
        <p:nvSpPr>
          <p:cNvPr id="503" name="Google Shape;503;p56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Categories of specificity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Inline Styles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Classes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Attributes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Elements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7"/>
          <p:cNvSpPr txBox="1"/>
          <p:nvPr>
            <p:ph type="title"/>
          </p:nvPr>
        </p:nvSpPr>
        <p:spPr>
          <a:xfrm>
            <a:off x="823850" y="2053000"/>
            <a:ext cx="55614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Specificity examples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DD: Advanced CSS contd.</a:t>
            </a:r>
            <a:endParaRPr/>
          </a:p>
        </p:txBody>
      </p:sp>
      <p:sp>
        <p:nvSpPr>
          <p:cNvPr id="514" name="Google Shape;514;p5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Backgrounds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Perfect background image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Transforms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Gradients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hlinkClick r:id="rId6"/>
              </a:rPr>
              <a:t>Gradients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hlinkClick r:id="rId7"/>
              </a:rPr>
              <a:t>Gradient Generator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Media Queries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hlinkClick r:id="rId8"/>
              </a:rPr>
              <a:t>@ Rule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hlinkClick r:id="rId9"/>
              </a:rPr>
              <a:t>Responsive Web Design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Flexbox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hlinkClick r:id="rId10"/>
              </a:rPr>
              <a:t>About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hlinkClick r:id="rId11"/>
              </a:rPr>
              <a:t>CSS Tricks Complete Guide</a:t>
            </a:r>
            <a:endParaRPr/>
          </a:p>
        </p:txBody>
      </p:sp>
      <p:pic>
        <p:nvPicPr>
          <p:cNvPr id="515" name="Google Shape;515;p5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853100" y="1460250"/>
            <a:ext cx="3530850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That’s it</a:t>
            </a:r>
            <a:endParaRPr/>
          </a:p>
        </p:txBody>
      </p:sp>
      <p:pic>
        <p:nvPicPr>
          <p:cNvPr id="521" name="Google Shape;52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7325" y="1056100"/>
            <a:ext cx="5179250" cy="391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5: Homework</a:t>
            </a:r>
            <a:endParaRPr/>
          </a:p>
        </p:txBody>
      </p:sp>
      <p:sp>
        <p:nvSpPr>
          <p:cNvPr id="527" name="Google Shape;527;p6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Build InVision prototype with final designs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Read Chapter 15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Practice Coding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Advanced CSS topics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Try installing and using Twitter Bootstrap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Research responsive tutorials and practice</a:t>
            </a:r>
            <a:endParaRPr/>
          </a:p>
        </p:txBody>
      </p:sp>
      <p:pic>
        <p:nvPicPr>
          <p:cNvPr id="528" name="Google Shape;52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100" y="1460250"/>
            <a:ext cx="4138500" cy="2327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Deep Dive: This week overview</a:t>
            </a:r>
            <a:endParaRPr/>
          </a:p>
        </p:txBody>
      </p:sp>
      <p:sp>
        <p:nvSpPr>
          <p:cNvPr id="398" name="Google Shape;398;p39"/>
          <p:cNvSpPr txBox="1"/>
          <p:nvPr>
            <p:ph idx="1" type="body"/>
          </p:nvPr>
        </p:nvSpPr>
        <p:spPr>
          <a:xfrm>
            <a:off x="3145800" y="1539400"/>
            <a:ext cx="2852400" cy="33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Working with InVision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Advanced CSS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Layouts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Positioning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Backgrounds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Rounded Corners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Shadows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Parent Child Selectors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Advanced Colors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Attribute Selectors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CSS Transitions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Backgrounds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Transforms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Gradients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Media Queries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Flexbox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0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InVision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Prepare your design files</a:t>
            </a:r>
            <a:endParaRPr/>
          </a:p>
        </p:txBody>
      </p:sp>
      <p:sp>
        <p:nvSpPr>
          <p:cNvPr id="409" name="Google Shape;409;p4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Open your files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Save each Canvas/Artboard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Save As “page-name”.[png, jpg, jpeg]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i="1" lang="en"/>
              <a:t>Ex. if I’m on the Homepage Artboard I would export my Artboard as “homepage.png”</a:t>
            </a:r>
            <a:endParaRPr i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Save your file to &gt; project-name/exports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i="1" lang="en"/>
              <a:t>Ex. my project is Defones so I would save to deftones-site/exports</a:t>
            </a:r>
            <a:endParaRPr i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Make sure to also save your </a:t>
            </a:r>
            <a:r>
              <a:rPr b="1" lang="en"/>
              <a:t>Overlay </a:t>
            </a:r>
            <a:r>
              <a:rPr lang="en"/>
              <a:t>files too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An overlay file is for example a canvas that represents your Lightbox effect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Upload to inVision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Up for a Free inVision Account</a:t>
            </a:r>
            <a:endParaRPr/>
          </a:p>
        </p:txBody>
      </p:sp>
      <p:sp>
        <p:nvSpPr>
          <p:cNvPr id="415" name="Google Shape;415;p42"/>
          <p:cNvSpPr txBox="1"/>
          <p:nvPr>
            <p:ph idx="1" type="body"/>
          </p:nvPr>
        </p:nvSpPr>
        <p:spPr>
          <a:xfrm>
            <a:off x="1297500" y="2571750"/>
            <a:ext cx="7038900" cy="24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Visit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https://invisionapp.com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Sign up / Sign In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Click the big red button with a plus sign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Create New Prototype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Name of Project “Your Band” &amp; Select “Desktop(Web)”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Upload your files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Drag and drop all your files in your </a:t>
            </a:r>
            <a:r>
              <a:rPr b="1" lang="en"/>
              <a:t>Export</a:t>
            </a:r>
            <a:r>
              <a:rPr lang="en"/>
              <a:t> folder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Optional arrange files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I like to arrange my files by my navigation order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Create prototype</a:t>
            </a:r>
            <a:endParaRPr/>
          </a:p>
        </p:txBody>
      </p:sp>
      <p:pic>
        <p:nvPicPr>
          <p:cNvPr id="416" name="Google Shape;41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450930"/>
            <a:ext cx="9143998" cy="822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7925" y="2469300"/>
            <a:ext cx="2829975" cy="183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create actions</a:t>
            </a:r>
            <a:endParaRPr/>
          </a:p>
        </p:txBody>
      </p:sp>
      <p:sp>
        <p:nvSpPr>
          <p:cNvPr id="423" name="Google Shape;423;p4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to review </a:t>
            </a:r>
            <a:r>
              <a:rPr lang="en" u="sng">
                <a:solidFill>
                  <a:schemeClr val="hlink"/>
                </a:solidFill>
                <a:hlinkClick r:id="rId3"/>
              </a:rPr>
              <a:t>inVisions Help Center</a:t>
            </a:r>
            <a:r>
              <a:rPr lang="en"/>
              <a:t> for how tos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Main Links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Building Projects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Adding Interactivity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Articles of concern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Creating a Prototype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Upload Screens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Syncing Screens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Adding Interactivity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Prototype Screens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Replacing Screens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24" name="Google Shape;424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53100" y="1860238"/>
            <a:ext cx="4138500" cy="23258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Minimum Requirements</a:t>
            </a:r>
            <a:endParaRPr/>
          </a:p>
        </p:txBody>
      </p:sp>
      <p:sp>
        <p:nvSpPr>
          <p:cNvPr id="430" name="Google Shape;430;p4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All pages must be linked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Demonstrate Lightbox Effect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Demonstrate Filter Effect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31" name="Google Shape;43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425" y="1567550"/>
            <a:ext cx="4323575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</a:t>
            </a:r>
            <a:r>
              <a:rPr lang="en"/>
              <a:t> Deep Dive: Last Week Review</a:t>
            </a:r>
            <a:endParaRPr/>
          </a:p>
        </p:txBody>
      </p:sp>
      <p:sp>
        <p:nvSpPr>
          <p:cNvPr id="437" name="Google Shape;437;p45"/>
          <p:cNvSpPr txBox="1"/>
          <p:nvPr>
            <p:ph idx="1" type="body"/>
          </p:nvPr>
        </p:nvSpPr>
        <p:spPr>
          <a:xfrm>
            <a:off x="3115350" y="13078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What is CSS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“History” of CSS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Revist developer tools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First External CSS file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Basic CSS: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Colors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Typography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Selectors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Box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Shorthand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